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2"/>
  </p:sldMasterIdLst>
  <p:notesMasterIdLst>
    <p:notesMasterId r:id="rId14"/>
  </p:notesMasterIdLst>
  <p:handoutMasterIdLst>
    <p:handoutMasterId r:id="rId15"/>
  </p:handoutMasterIdLst>
  <p:sldIdLst>
    <p:sldId id="257" r:id="rId3"/>
    <p:sldId id="268" r:id="rId4"/>
    <p:sldId id="267" r:id="rId5"/>
    <p:sldId id="270" r:id="rId6"/>
    <p:sldId id="269" r:id="rId7"/>
    <p:sldId id="261" r:id="rId8"/>
    <p:sldId id="272" r:id="rId9"/>
    <p:sldId id="259" r:id="rId10"/>
    <p:sldId id="262" r:id="rId11"/>
    <p:sldId id="263" r:id="rId12"/>
    <p:sldId id="271" r:id="rId13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orient="horz" pos="1072">
          <p15:clr>
            <a:srgbClr val="A4A3A4"/>
          </p15:clr>
        </p15:guide>
        <p15:guide id="3" orient="horz" pos="3888">
          <p15:clr>
            <a:srgbClr val="A4A3A4"/>
          </p15:clr>
        </p15:guide>
        <p15:guide id="4" orient="horz" pos="368">
          <p15:clr>
            <a:srgbClr val="A4A3A4"/>
          </p15:clr>
        </p15:guide>
        <p15:guide id="5" pos="3839">
          <p15:clr>
            <a:srgbClr val="A4A3A4"/>
          </p15:clr>
        </p15:guide>
        <p15:guide id="6" pos="768">
          <p15:clr>
            <a:srgbClr val="A4A3A4"/>
          </p15:clr>
        </p15:guide>
        <p15:guide id="7" pos="7294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073A0DAA-6AF3-43AB-8588-CEC1D06C72B9}" styleName="Stijl, gemiddeld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Stijl, gemiddeld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38B1855-1B75-4FBE-930C-398BA8C253C6}" styleName="Stijl, thema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39" autoAdjust="0"/>
    <p:restoredTop sz="94660"/>
  </p:normalViewPr>
  <p:slideViewPr>
    <p:cSldViewPr>
      <p:cViewPr varScale="1">
        <p:scale>
          <a:sx n="111" d="100"/>
          <a:sy n="111" d="100"/>
        </p:scale>
        <p:origin x="-210" y="-84"/>
      </p:cViewPr>
      <p:guideLst>
        <p:guide orient="horz" pos="2160"/>
        <p:guide orient="horz" pos="1072"/>
        <p:guide orient="horz" pos="3888"/>
        <p:guide orient="horz" pos="368"/>
        <p:guide pos="3839"/>
        <p:guide pos="768"/>
        <p:guide pos="729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2" d="100"/>
          <a:sy n="82" d="100"/>
        </p:scale>
        <p:origin x="1410" y="6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1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#4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D7942A0-B7D2-4B14-8FEA-55FC702F5BE7}" type="doc">
      <dgm:prSet loTypeId="urn:microsoft.com/office/officeart/2005/8/layout/vProcess5" loCatId="process" qsTypeId="urn:microsoft.com/office/officeart/2005/8/quickstyle/3d2" qsCatId="3D" csTypeId="urn:microsoft.com/office/officeart/2005/8/colors/colorful1#4" csCatId="colorful" phldr="1"/>
      <dgm:spPr/>
      <dgm:t>
        <a:bodyPr/>
        <a:lstStyle/>
        <a:p>
          <a:endParaRPr lang="en-US"/>
        </a:p>
      </dgm:t>
    </dgm:pt>
    <dgm:pt modelId="{095A5E99-E976-4550-8F80-53CC813F2F5A}">
      <dgm:prSet phldrT="[Text]"/>
      <dgm:spPr/>
      <dgm:t>
        <a:bodyPr/>
        <a:lstStyle/>
        <a:p>
          <a:pPr algn="l"/>
          <a:r>
            <a:rPr lang="en-GB" b="0" cap="none" spc="0" noProof="0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Walkthrough</a:t>
          </a:r>
          <a:endParaRPr lang="nl-NL" b="0" cap="none" spc="0" noProof="0" dirty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03339A0D-5DC0-4B29-8353-C5AEBFD4DE86}" type="parTrans" cxnId="{D1A4D8E6-F04E-4AB1-8D0C-63DC7AB1E81F}">
      <dgm:prSet/>
      <dgm:spPr/>
      <dgm:t>
        <a:bodyPr/>
        <a:lstStyle/>
        <a:p>
          <a:endParaRPr lang="en-US"/>
        </a:p>
      </dgm:t>
    </dgm:pt>
    <dgm:pt modelId="{8877691F-1B60-4485-9174-DDEC7EE68B70}" type="sibTrans" cxnId="{D1A4D8E6-F04E-4AB1-8D0C-63DC7AB1E81F}">
      <dgm:prSet/>
      <dgm:spPr/>
      <dgm:t>
        <a:bodyPr/>
        <a:lstStyle/>
        <a:p>
          <a:endParaRPr lang="nl-NL" noProof="0" dirty="0"/>
        </a:p>
      </dgm:t>
    </dgm:pt>
    <dgm:pt modelId="{7133ECF5-4190-4604-AA2F-03C9A0A9210F}">
      <dgm:prSet phldrT="[Text]"/>
      <dgm:spPr/>
      <dgm:t>
        <a:bodyPr/>
        <a:lstStyle/>
        <a:p>
          <a:r>
            <a:rPr lang="nl-NL" noProof="0" dirty="0" smtClean="0"/>
            <a:t>Status</a:t>
          </a:r>
        </a:p>
        <a:p>
          <a:endParaRPr lang="nl-NL" noProof="0" dirty="0"/>
        </a:p>
      </dgm:t>
    </dgm:pt>
    <dgm:pt modelId="{7D1B29D7-21DD-436A-8F7C-E87DE53C1431}" type="parTrans" cxnId="{011A9761-E983-4C7D-AB1D-2038261D8FF8}">
      <dgm:prSet/>
      <dgm:spPr/>
      <dgm:t>
        <a:bodyPr/>
        <a:lstStyle/>
        <a:p>
          <a:endParaRPr lang="en-US"/>
        </a:p>
      </dgm:t>
    </dgm:pt>
    <dgm:pt modelId="{46037378-034A-4662-877A-B53E1DA069A3}" type="sibTrans" cxnId="{011A9761-E983-4C7D-AB1D-2038261D8FF8}">
      <dgm:prSet/>
      <dgm:spPr/>
      <dgm:t>
        <a:bodyPr/>
        <a:lstStyle/>
        <a:p>
          <a:endParaRPr lang="en-US"/>
        </a:p>
      </dgm:t>
    </dgm:pt>
    <dgm:pt modelId="{1D84D8B6-AB32-4491-B5D2-EFE3D7668B88}" type="pres">
      <dgm:prSet presAssocID="{CD7942A0-B7D2-4B14-8FEA-55FC702F5BE7}" presName="outerComposite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endParaRPr lang="nl-NL"/>
        </a:p>
      </dgm:t>
    </dgm:pt>
    <dgm:pt modelId="{3E0E8213-E460-4EB7-9A92-C2B1CC553F0D}" type="pres">
      <dgm:prSet presAssocID="{CD7942A0-B7D2-4B14-8FEA-55FC702F5BE7}" presName="dummyMaxCanvas" presStyleCnt="0">
        <dgm:presLayoutVars/>
      </dgm:prSet>
      <dgm:spPr/>
      <dgm:t>
        <a:bodyPr/>
        <a:lstStyle/>
        <a:p>
          <a:endParaRPr lang="nl-NL"/>
        </a:p>
      </dgm:t>
    </dgm:pt>
    <dgm:pt modelId="{BC1F1D69-434F-434E-B87C-6BCEBC668998}" type="pres">
      <dgm:prSet presAssocID="{CD7942A0-B7D2-4B14-8FEA-55FC702F5BE7}" presName="TwoNodes_1" presStyleLbl="node1" presStyleIdx="0" presStyleCnt="2" custLinFactNeighborX="-5004" custLinFactNeighborY="-286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8A56C6D6-9DF0-4F97-8FFB-2415101962DF}" type="pres">
      <dgm:prSet presAssocID="{CD7942A0-B7D2-4B14-8FEA-55FC702F5BE7}" presName="TwoNodes_2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1F5B56DC-0396-44DB-831E-681AA815A244}" type="pres">
      <dgm:prSet presAssocID="{CD7942A0-B7D2-4B14-8FEA-55FC702F5BE7}" presName="TwoConn_1-2" presStyleLbl="fgAccFollowNode1" presStyleIdx="0" presStyleCnt="1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B3041FB0-3246-4C7A-9456-8DDC32C525B5}" type="pres">
      <dgm:prSet presAssocID="{CD7942A0-B7D2-4B14-8FEA-55FC702F5BE7}" presName="TwoNodes_1_text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0BB9888B-D030-4FED-A6F6-4B772184B270}" type="pres">
      <dgm:prSet presAssocID="{CD7942A0-B7D2-4B14-8FEA-55FC702F5BE7}" presName="TwoNodes_2_text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</dgm:ptLst>
  <dgm:cxnLst>
    <dgm:cxn modelId="{4E954ABF-DD43-4743-89DF-460BE9BEB355}" type="presOf" srcId="{7133ECF5-4190-4604-AA2F-03C9A0A9210F}" destId="{8A56C6D6-9DF0-4F97-8FFB-2415101962DF}" srcOrd="0" destOrd="0" presId="urn:microsoft.com/office/officeart/2005/8/layout/vProcess5"/>
    <dgm:cxn modelId="{77C6A0AB-9AB6-4929-99B7-CE396198A0EB}" type="presOf" srcId="{095A5E99-E976-4550-8F80-53CC813F2F5A}" destId="{B3041FB0-3246-4C7A-9456-8DDC32C525B5}" srcOrd="1" destOrd="0" presId="urn:microsoft.com/office/officeart/2005/8/layout/vProcess5"/>
    <dgm:cxn modelId="{D1A4D8E6-F04E-4AB1-8D0C-63DC7AB1E81F}" srcId="{CD7942A0-B7D2-4B14-8FEA-55FC702F5BE7}" destId="{095A5E99-E976-4550-8F80-53CC813F2F5A}" srcOrd="0" destOrd="0" parTransId="{03339A0D-5DC0-4B29-8353-C5AEBFD4DE86}" sibTransId="{8877691F-1B60-4485-9174-DDEC7EE68B70}"/>
    <dgm:cxn modelId="{011A9761-E983-4C7D-AB1D-2038261D8FF8}" srcId="{CD7942A0-B7D2-4B14-8FEA-55FC702F5BE7}" destId="{7133ECF5-4190-4604-AA2F-03C9A0A9210F}" srcOrd="1" destOrd="0" parTransId="{7D1B29D7-21DD-436A-8F7C-E87DE53C1431}" sibTransId="{46037378-034A-4662-877A-B53E1DA069A3}"/>
    <dgm:cxn modelId="{C2D0E194-BD14-4AD2-9E3A-CE984C34B6CD}" type="presOf" srcId="{CD7942A0-B7D2-4B14-8FEA-55FC702F5BE7}" destId="{1D84D8B6-AB32-4491-B5D2-EFE3D7668B88}" srcOrd="0" destOrd="0" presId="urn:microsoft.com/office/officeart/2005/8/layout/vProcess5"/>
    <dgm:cxn modelId="{8D49E39D-70A5-46E2-9A7F-D4C4664DE6F8}" type="presOf" srcId="{8877691F-1B60-4485-9174-DDEC7EE68B70}" destId="{1F5B56DC-0396-44DB-831E-681AA815A244}" srcOrd="0" destOrd="0" presId="urn:microsoft.com/office/officeart/2005/8/layout/vProcess5"/>
    <dgm:cxn modelId="{D6B93F9F-C0F8-408F-8027-F5821ECFA4DB}" type="presOf" srcId="{7133ECF5-4190-4604-AA2F-03C9A0A9210F}" destId="{0BB9888B-D030-4FED-A6F6-4B772184B270}" srcOrd="1" destOrd="0" presId="urn:microsoft.com/office/officeart/2005/8/layout/vProcess5"/>
    <dgm:cxn modelId="{14D1B65E-D83A-4F25-8530-F5F46DBE7482}" type="presOf" srcId="{095A5E99-E976-4550-8F80-53CC813F2F5A}" destId="{BC1F1D69-434F-434E-B87C-6BCEBC668998}" srcOrd="0" destOrd="0" presId="urn:microsoft.com/office/officeart/2005/8/layout/vProcess5"/>
    <dgm:cxn modelId="{768DB908-A4BF-48A6-A740-5DD0CBAFBB11}" type="presParOf" srcId="{1D84D8B6-AB32-4491-B5D2-EFE3D7668B88}" destId="{3E0E8213-E460-4EB7-9A92-C2B1CC553F0D}" srcOrd="0" destOrd="0" presId="urn:microsoft.com/office/officeart/2005/8/layout/vProcess5"/>
    <dgm:cxn modelId="{EC98F3FB-E409-4A84-940D-6DCCEF49725C}" type="presParOf" srcId="{1D84D8B6-AB32-4491-B5D2-EFE3D7668B88}" destId="{BC1F1D69-434F-434E-B87C-6BCEBC668998}" srcOrd="1" destOrd="0" presId="urn:microsoft.com/office/officeart/2005/8/layout/vProcess5"/>
    <dgm:cxn modelId="{26D3D0A4-6567-4DFF-9E26-EEF110D8AD65}" type="presParOf" srcId="{1D84D8B6-AB32-4491-B5D2-EFE3D7668B88}" destId="{8A56C6D6-9DF0-4F97-8FFB-2415101962DF}" srcOrd="2" destOrd="0" presId="urn:microsoft.com/office/officeart/2005/8/layout/vProcess5"/>
    <dgm:cxn modelId="{2E1C57F3-6AAE-45C2-B0C4-84D21833BC10}" type="presParOf" srcId="{1D84D8B6-AB32-4491-B5D2-EFE3D7668B88}" destId="{1F5B56DC-0396-44DB-831E-681AA815A244}" srcOrd="3" destOrd="0" presId="urn:microsoft.com/office/officeart/2005/8/layout/vProcess5"/>
    <dgm:cxn modelId="{EE80EAAB-37CF-4D79-B9C6-210CA27E70AF}" type="presParOf" srcId="{1D84D8B6-AB32-4491-B5D2-EFE3D7668B88}" destId="{B3041FB0-3246-4C7A-9456-8DDC32C525B5}" srcOrd="4" destOrd="0" presId="urn:microsoft.com/office/officeart/2005/8/layout/vProcess5"/>
    <dgm:cxn modelId="{2FC44D24-A33C-458F-844E-B94FE466C343}" type="presParOf" srcId="{1D84D8B6-AB32-4491-B5D2-EFE3D7668B88}" destId="{0BB9888B-D030-4FED-A6F6-4B772184B270}" srcOrd="5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1F1D69-434F-434E-B87C-6BCEBC668998}">
      <dsp:nvSpPr>
        <dsp:cNvPr id="0" name=""/>
        <dsp:cNvSpPr/>
      </dsp:nvSpPr>
      <dsp:spPr>
        <a:xfrm>
          <a:off x="0" y="0"/>
          <a:ext cx="4316650" cy="200953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15000"/>
                <a:satMod val="180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45000"/>
                <a:satMod val="170000"/>
              </a:schemeClr>
            </a:gs>
            <a:gs pos="70000">
              <a:schemeClr val="accent2">
                <a:hueOff val="0"/>
                <a:satOff val="0"/>
                <a:lumOff val="0"/>
                <a:alphaOff val="0"/>
                <a:tint val="99000"/>
                <a:shade val="65000"/>
                <a:satMod val="155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00000"/>
                <a:shade val="100000"/>
                <a:satMod val="155000"/>
              </a:schemeClr>
            </a:gs>
          </a:gsLst>
          <a:lin ang="16200000" scaled="0"/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3000" b="0" kern="1200" cap="none" spc="0" noProof="0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Walkthrough</a:t>
          </a:r>
          <a:endParaRPr lang="nl-NL" sz="3000" b="0" kern="1200" cap="none" spc="0" noProof="0" dirty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58857" y="58857"/>
        <a:ext cx="2239637" cy="1891822"/>
      </dsp:txXfrm>
    </dsp:sp>
    <dsp:sp modelId="{8A56C6D6-9DF0-4F97-8FFB-2415101962DF}">
      <dsp:nvSpPr>
        <dsp:cNvPr id="0" name=""/>
        <dsp:cNvSpPr/>
      </dsp:nvSpPr>
      <dsp:spPr>
        <a:xfrm>
          <a:off x="761761" y="2456100"/>
          <a:ext cx="4316650" cy="200953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15000"/>
                <a:satMod val="180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45000"/>
                <a:satMod val="170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99000"/>
                <a:shade val="65000"/>
                <a:satMod val="155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55000"/>
              </a:schemeClr>
            </a:gs>
          </a:gsLst>
          <a:lin ang="16200000" scaled="0"/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3000" kern="1200" noProof="0" dirty="0" smtClean="0"/>
            <a:t>Status</a:t>
          </a:r>
        </a:p>
        <a:p>
          <a:pPr lvl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3000" kern="1200" noProof="0" dirty="0"/>
        </a:p>
      </dsp:txBody>
      <dsp:txXfrm>
        <a:off x="820618" y="2514957"/>
        <a:ext cx="2130975" cy="1891822"/>
      </dsp:txXfrm>
    </dsp:sp>
    <dsp:sp modelId="{1F5B56DC-0396-44DB-831E-681AA815A244}">
      <dsp:nvSpPr>
        <dsp:cNvPr id="0" name=""/>
        <dsp:cNvSpPr/>
      </dsp:nvSpPr>
      <dsp:spPr>
        <a:xfrm>
          <a:off x="3010451" y="1579719"/>
          <a:ext cx="1306198" cy="1306198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540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3600" kern="1200" noProof="0" dirty="0"/>
        </a:p>
      </dsp:txBody>
      <dsp:txXfrm>
        <a:off x="3304346" y="1579719"/>
        <a:ext cx="718408" cy="98291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nl-NL"/>
              <a:pPr/>
              <a:t>4-7-2016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/>
              <a:pPr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D8D46A-B586-417D-BFBD-8C8FE0AAF762}" type="datetimeFigureOut">
              <a:rPr lang="nl-NL"/>
              <a:pPr/>
              <a:t>4-7-2016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Klik om de modelstijlen te bewerken</a:t>
            </a:r>
          </a:p>
          <a:p>
            <a:pPr lvl="1"/>
            <a:r>
              <a:rPr/>
              <a:t>Tweede niveau</a:t>
            </a:r>
          </a:p>
          <a:p>
            <a:pPr lvl="2"/>
            <a:r>
              <a:rPr/>
              <a:t>Derde niveau</a:t>
            </a:r>
          </a:p>
          <a:p>
            <a:pPr lvl="3"/>
            <a:r>
              <a:rPr/>
              <a:t>Vierde niveau</a:t>
            </a:r>
          </a:p>
          <a:p>
            <a:pPr lvl="4"/>
            <a:r>
              <a:rPr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BA5BD7-F043-4D1B-AA17-CD412FC534DE}" type="slidenum">
              <a:rPr/>
              <a:pPr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172290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4" name="Rechte verbindingslijn 13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" name="Rechte verbindingslijn 16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Rechte verbindingslijn 18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2" name="bottom lines"/>
          <p:cNvGrpSpPr/>
          <p:nvPr/>
        </p:nvGrpSpPr>
        <p:grpSpPr>
          <a:xfrm>
            <a:off x="-8916" y="6057149"/>
            <a:ext cx="5498726" cy="820207"/>
            <a:chOff x="-6689" y="4553748"/>
            <a:chExt cx="4125119" cy="615155"/>
          </a:xfrm>
        </p:grpSpPr>
        <p:sp>
          <p:nvSpPr>
            <p:cNvPr id="9" name="Vrije vorm 8"/>
            <p:cNvSpPr/>
            <p:nvPr/>
          </p:nvSpPr>
          <p:spPr>
            <a:xfrm rot="16200000">
              <a:off x="1754302" y="2802395"/>
              <a:ext cx="612775" cy="411548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4115481 h 4115481"/>
                <a:gd name="connsiteX1" fmla="*/ 612775 w 612775"/>
                <a:gd name="connsiteY1" fmla="*/ 3180443 h 4115481"/>
                <a:gd name="connsiteX2" fmla="*/ 612775 w 612775"/>
                <a:gd name="connsiteY2" fmla="*/ 0 h 41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4115481">
                  <a:moveTo>
                    <a:pt x="0" y="4115481"/>
                  </a:moveTo>
                  <a:lnTo>
                    <a:pt x="612775" y="3180443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nl-NL" dirty="0"/>
            </a:p>
          </p:txBody>
        </p:sp>
        <p:sp>
          <p:nvSpPr>
            <p:cNvPr id="10" name="Vrije vorm 9"/>
            <p:cNvSpPr/>
            <p:nvPr/>
          </p:nvSpPr>
          <p:spPr>
            <a:xfrm rot="16200000">
              <a:off x="1604659" y="3152814"/>
              <a:ext cx="410751" cy="3621427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  <a:gd name="connsiteX0" fmla="*/ 0 w 410751"/>
                <a:gd name="connsiteY0" fmla="*/ 3614170 h 3614170"/>
                <a:gd name="connsiteX1" fmla="*/ 410751 w 410751"/>
                <a:gd name="connsiteY1" fmla="*/ 2990994 h 3614170"/>
                <a:gd name="connsiteX2" fmla="*/ 405947 w 410751"/>
                <a:gd name="connsiteY2" fmla="*/ 0 h 3614170"/>
                <a:gd name="connsiteX0" fmla="*/ 0 w 410751"/>
                <a:gd name="connsiteY0" fmla="*/ 3621427 h 3621427"/>
                <a:gd name="connsiteX1" fmla="*/ 410751 w 410751"/>
                <a:gd name="connsiteY1" fmla="*/ 2998251 h 3621427"/>
                <a:gd name="connsiteX2" fmla="*/ 405947 w 410751"/>
                <a:gd name="connsiteY2" fmla="*/ 0 h 3621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621427">
                  <a:moveTo>
                    <a:pt x="0" y="3621427"/>
                  </a:moveTo>
                  <a:lnTo>
                    <a:pt x="410751" y="2998251"/>
                  </a:lnTo>
                  <a:cubicBezTo>
                    <a:pt x="410359" y="2065358"/>
                    <a:pt x="406339" y="932893"/>
                    <a:pt x="405947" y="0"/>
                  </a:cubicBez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nl-NL" dirty="0"/>
            </a:p>
          </p:txBody>
        </p:sp>
        <p:sp>
          <p:nvSpPr>
            <p:cNvPr id="11" name="Vrije vorm 10"/>
            <p:cNvSpPr/>
            <p:nvPr/>
          </p:nvSpPr>
          <p:spPr>
            <a:xfrm rot="16200000">
              <a:off x="1462308" y="3453376"/>
              <a:ext cx="241768" cy="31797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  <a:gd name="connsiteX0" fmla="*/ 0 w 241768"/>
                <a:gd name="connsiteY0" fmla="*/ 3179761 h 3179761"/>
                <a:gd name="connsiteX1" fmla="*/ 238919 w 241768"/>
                <a:gd name="connsiteY1" fmla="*/ 2819370 h 3179761"/>
                <a:gd name="connsiteX2" fmla="*/ 241754 w 241768"/>
                <a:gd name="connsiteY2" fmla="*/ 0 h 3179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768" h="3179761">
                  <a:moveTo>
                    <a:pt x="0" y="3179761"/>
                  </a:moveTo>
                  <a:lnTo>
                    <a:pt x="238919" y="2819370"/>
                  </a:lnTo>
                  <a:cubicBezTo>
                    <a:pt x="238654" y="1947313"/>
                    <a:pt x="242019" y="872057"/>
                    <a:pt x="241754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nl-NL" dirty="0"/>
            </a:p>
          </p:txBody>
        </p:sp>
      </p:grp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625176" y="584200"/>
            <a:ext cx="8735325" cy="2000251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nl-NL" smtClean="0"/>
              <a:t>Klik om de stijl te bewerken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625176" y="2616200"/>
            <a:ext cx="8735325" cy="17526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smtClean="0"/>
              <a:t>Klik om de ondertitelstijl van het model te bewerken</a:t>
            </a:r>
            <a:endParaRPr lang="nl-NL" dirty="0"/>
          </a:p>
        </p:txBody>
      </p:sp>
      <p:sp>
        <p:nvSpPr>
          <p:cNvPr id="22" name="Tijdelijke aanduiding voor datum 2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nl-NL" smtClean="0"/>
              <a:pPr/>
              <a:t>4-7-2016</a:t>
            </a:fld>
            <a:endParaRPr lang="nl-NL" dirty="0"/>
          </a:p>
        </p:txBody>
      </p:sp>
      <p:sp>
        <p:nvSpPr>
          <p:cNvPr id="23" name="Tijdelijke aanduiding voor voettekst 2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24" name="Tijdelijke aanduiding voor dianummer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nl-NL" smtClean="0"/>
              <a:pPr/>
              <a:t>4-7-2016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99667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8836898" y="584200"/>
            <a:ext cx="2742486" cy="5588000"/>
          </a:xfrm>
        </p:spPr>
        <p:txBody>
          <a:bodyPr vert="eaVert"/>
          <a:lstStyle/>
          <a:p>
            <a:r>
              <a:rPr lang="nl-NL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1218882" y="584200"/>
            <a:ext cx="7414869" cy="55880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nl-NL" smtClean="0"/>
              <a:pPr/>
              <a:t>4-7-2016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9588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nl-NL" smtClean="0"/>
              <a:pPr/>
              <a:t>4-7-2016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625177" y="2209801"/>
            <a:ext cx="8938472" cy="2764335"/>
          </a:xfrm>
        </p:spPr>
        <p:txBody>
          <a:bodyPr anchor="b">
            <a:normAutofit/>
          </a:bodyPr>
          <a:lstStyle>
            <a:lvl1pPr algn="l">
              <a:defRPr sz="5400" b="0" cap="none" baseline="0"/>
            </a:lvl1pPr>
          </a:lstStyle>
          <a:p>
            <a:r>
              <a:rPr lang="nl-NL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1625176" y="4951266"/>
            <a:ext cx="7069519" cy="1220933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nl-NL" smtClean="0"/>
              <a:pPr/>
              <a:t>4-7-2016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nl-NL" smtClean="0"/>
              <a:pPr/>
              <a:t>‹#›</a:t>
            </a:fld>
            <a:endParaRPr lang="nl-NL" dirty="0"/>
          </a:p>
        </p:txBody>
      </p:sp>
      <p:grpSp>
        <p:nvGrpSpPr>
          <p:cNvPr id="1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2" name="Rechte verbindingslijn 11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Rechte verbindingslijn 12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Rechte verbindingslijn 13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</p:spPr>
        <p:txBody>
          <a:bodyPr/>
          <a:lstStyle/>
          <a:p>
            <a:r>
              <a:rPr lang="nl-NL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500707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 dirty="0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nl-NL" smtClean="0"/>
              <a:pPr/>
              <a:t>4-7-2016</a:t>
            </a:fld>
            <a:endParaRPr lang="nl-NL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557647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</p:spPr>
        <p:txBody>
          <a:bodyPr/>
          <a:lstStyle>
            <a:lvl1pPr>
              <a:defRPr/>
            </a:lvl1pPr>
          </a:lstStyle>
          <a:p>
            <a:r>
              <a:rPr lang="nl-NL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1218883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1218883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 dirty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496644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500707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 dirty="0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nl-NL" smtClean="0"/>
              <a:pPr/>
              <a:t>4-7-2016</a:t>
            </a:fld>
            <a:endParaRPr lang="nl-NL" dirty="0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95381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nl-NL" smtClean="0"/>
              <a:pPr/>
              <a:t>4-7-2016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515229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nl-NL" smtClean="0"/>
              <a:pPr/>
              <a:t>4-7-2016</a:t>
            </a:fld>
            <a:endParaRPr lang="nl-NL" dirty="0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nl-NL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484971" y="584200"/>
            <a:ext cx="6094413" cy="5588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nl-NL" smtClean="0"/>
              <a:pPr/>
              <a:t>4-7-2016</a:t>
            </a:fld>
            <a:endParaRPr lang="nl-NL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18139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nl-NL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5484971" y="584200"/>
            <a:ext cx="6094413" cy="5588000"/>
          </a:xfrm>
          <a:ln w="12700">
            <a:solidFill>
              <a:schemeClr val="bg1">
                <a:lumMod val="75000"/>
                <a:lumOff val="25000"/>
              </a:schemeClr>
            </a:solidFill>
            <a:miter lim="800000"/>
          </a:ln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r>
              <a:rPr lang="nl-NL" smtClean="0"/>
              <a:t>Klik op het pictogram als u een afbeelding wilt toevoegen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nl-NL" smtClean="0"/>
              <a:pPr/>
              <a:t>4-7-2016</a:t>
            </a:fld>
            <a:endParaRPr lang="nl-NL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223431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85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left lines"/>
          <p:cNvGrpSpPr/>
          <p:nvPr/>
        </p:nvGrpSpPr>
        <p:grpSpPr>
          <a:xfrm>
            <a:off x="-15870" y="-3174"/>
            <a:ext cx="819993" cy="5229225"/>
            <a:chOff x="-11906" y="-2381"/>
            <a:chExt cx="615155" cy="3921919"/>
          </a:xfrm>
        </p:grpSpPr>
        <p:sp>
          <p:nvSpPr>
            <p:cNvPr id="10" name="Vrije vorm 9"/>
            <p:cNvSpPr/>
            <p:nvPr/>
          </p:nvSpPr>
          <p:spPr>
            <a:xfrm>
              <a:off x="-9526" y="0"/>
              <a:ext cx="612775" cy="3919538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3919538">
                  <a:moveTo>
                    <a:pt x="0" y="3919538"/>
                  </a:moveTo>
                  <a:lnTo>
                    <a:pt x="612775" y="2984500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  <p:sp>
          <p:nvSpPr>
            <p:cNvPr id="11" name="Vrije vorm 10"/>
            <p:cNvSpPr/>
            <p:nvPr/>
          </p:nvSpPr>
          <p:spPr>
            <a:xfrm>
              <a:off x="-11906" y="0"/>
              <a:ext cx="410751" cy="3421856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421856">
                  <a:moveTo>
                    <a:pt x="0" y="3421856"/>
                  </a:moveTo>
                  <a:lnTo>
                    <a:pt x="410751" y="2798680"/>
                  </a:lnTo>
                  <a:lnTo>
                    <a:pt x="409575" y="0"/>
                  </a:ln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  <p:sp>
          <p:nvSpPr>
            <p:cNvPr id="14" name="Vrije vorm 13"/>
            <p:cNvSpPr/>
            <p:nvPr/>
          </p:nvSpPr>
          <p:spPr>
            <a:xfrm>
              <a:off x="-7144" y="-2381"/>
              <a:ext cx="238919" cy="29765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919" h="2976561">
                  <a:moveTo>
                    <a:pt x="0" y="2976561"/>
                  </a:moveTo>
                  <a:lnTo>
                    <a:pt x="238919" y="2616170"/>
                  </a:lnTo>
                  <a:cubicBezTo>
                    <a:pt x="238654" y="1744113"/>
                    <a:pt x="238390" y="872057"/>
                    <a:pt x="238125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</p:grp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nl-NL" dirty="0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nl-NL" dirty="0" smtClean="0"/>
              <a:t>Klik om de modelstijlen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DFD029-FB74-4578-B929-F66AA97659CA}" type="datetimeFigureOut">
              <a:rPr lang="nl-NL" smtClean="0"/>
              <a:pPr/>
              <a:t>4-7-2016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600"/>
        </a:spcBef>
        <a:buClr>
          <a:schemeClr val="accent1"/>
        </a:buClr>
        <a:buSzPct val="100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3.pn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microsoft.com/office/2007/relationships/hdphoto" Target="../media/hdphoto1.wdp"/><Relationship Id="rId9" Type="http://schemas.microsoft.com/office/2007/relationships/diagramDrawing" Target="../diagrams/drawing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microsoft.com/office/2007/relationships/hdphoto" Target="../media/hdphoto1.wdp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6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836" y="404664"/>
            <a:ext cx="10443919" cy="5221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291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426" y="108774"/>
            <a:ext cx="6352419" cy="3176210"/>
          </a:xfrm>
          <a:prstGeom prst="rect">
            <a:avLst/>
          </a:prstGeom>
          <a:noFill/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>
                <a:latin typeface="Bernard MT Condensed" panose="02050806060905020404" pitchFamily="18" charset="0"/>
              </a:rPr>
              <a:t>QA</a:t>
            </a:r>
            <a:endParaRPr lang="nl-NL" dirty="0">
              <a:latin typeface="Bernard MT Condensed" panose="02050806060905020404" pitchFamily="18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NL" dirty="0" smtClean="0">
                <a:latin typeface="Bernard MT Condensed" panose="02050806060905020404" pitchFamily="18" charset="0"/>
              </a:rPr>
              <a:t>Uitleg tegengekomen bugs.</a:t>
            </a:r>
          </a:p>
          <a:p>
            <a:r>
              <a:rPr lang="nl-NL" dirty="0" smtClean="0">
                <a:latin typeface="Bernard MT Condensed" panose="02050806060905020404" pitchFamily="18" charset="0"/>
              </a:rPr>
              <a:t>QA rapport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5850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426" y="108774"/>
            <a:ext cx="6352419" cy="3176210"/>
          </a:xfrm>
          <a:prstGeom prst="rect">
            <a:avLst/>
          </a:prstGeom>
          <a:noFill/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 err="1" smtClean="0"/>
              <a:t>Dev</a:t>
            </a:r>
            <a:endParaRPr lang="nl-NL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61964" y="3361166"/>
            <a:ext cx="7773292" cy="3066132"/>
          </a:xfrm>
          <a:prstGeom prst="rect">
            <a:avLst/>
          </a:prstGeom>
        </p:spPr>
      </p:pic>
      <p:pic>
        <p:nvPicPr>
          <p:cNvPr id="6" name="Afbeelding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3811" y="1314510"/>
            <a:ext cx="10805719" cy="1656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046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/>
          <p:cNvSpPr>
            <a:spLocks noGrp="1"/>
          </p:cNvSpPr>
          <p:nvPr>
            <p:ph type="title"/>
          </p:nvPr>
        </p:nvSpPr>
        <p:spPr>
          <a:xfrm>
            <a:off x="1557908" y="332656"/>
            <a:ext cx="10360501" cy="1223963"/>
          </a:xfrm>
        </p:spPr>
        <p:txBody>
          <a:bodyPr/>
          <a:lstStyle/>
          <a:p>
            <a:r>
              <a:rPr lang="nl-NL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Inhoudsopgave</a:t>
            </a:r>
            <a:r>
              <a:rPr lang="nl-NL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  <a:endParaRPr lang="nl-NL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Tijdelijke aanduiding voor inhoud 13"/>
          <p:cNvSpPr>
            <a:spLocks noGrp="1"/>
          </p:cNvSpPr>
          <p:nvPr>
            <p:ph idx="1"/>
          </p:nvPr>
        </p:nvSpPr>
        <p:spPr>
          <a:xfrm>
            <a:off x="1701924" y="1700808"/>
            <a:ext cx="10360501" cy="4462272"/>
          </a:xfrm>
        </p:spPr>
        <p:txBody>
          <a:bodyPr>
            <a:normAutofit lnSpcReduction="10000"/>
          </a:bodyPr>
          <a:lstStyle/>
          <a:p>
            <a:r>
              <a:rPr lang="nl-NL" dirty="0" smtClean="0">
                <a:latin typeface="Bernard MT Condensed" panose="02050806060905020404" pitchFamily="18" charset="0"/>
              </a:rPr>
              <a:t>Wie zijn de Grave Diggers?</a:t>
            </a:r>
          </a:p>
          <a:p>
            <a:r>
              <a:rPr lang="nl-NL" dirty="0" smtClean="0">
                <a:latin typeface="Bernard MT Condensed" panose="02050806060905020404" pitchFamily="18" charset="0"/>
              </a:rPr>
              <a:t>Status van de game</a:t>
            </a:r>
          </a:p>
          <a:p>
            <a:r>
              <a:rPr lang="nl-NL" dirty="0" smtClean="0">
                <a:latin typeface="Bernard MT Condensed" panose="02050806060905020404" pitchFamily="18" charset="0"/>
              </a:rPr>
              <a:t>Groepsdynamiek</a:t>
            </a:r>
          </a:p>
          <a:p>
            <a:r>
              <a:rPr lang="nl-NL" dirty="0" smtClean="0">
                <a:latin typeface="Bernard MT Condensed" panose="02050806060905020404" pitchFamily="18" charset="0"/>
              </a:rPr>
              <a:t>Art</a:t>
            </a:r>
          </a:p>
          <a:p>
            <a:r>
              <a:rPr lang="nl-NL" dirty="0" smtClean="0">
                <a:latin typeface="Bernard MT Condensed" panose="02050806060905020404" pitchFamily="18" charset="0"/>
              </a:rPr>
              <a:t>Planning</a:t>
            </a:r>
          </a:p>
          <a:p>
            <a:r>
              <a:rPr lang="nl-NL" dirty="0" smtClean="0">
                <a:latin typeface="Bernard MT Condensed" panose="02050806060905020404" pitchFamily="18" charset="0"/>
              </a:rPr>
              <a:t>UX</a:t>
            </a:r>
          </a:p>
          <a:p>
            <a:r>
              <a:rPr lang="nl-NL" dirty="0" smtClean="0">
                <a:latin typeface="Bernard MT Condensed" panose="02050806060905020404" pitchFamily="18" charset="0"/>
              </a:rPr>
              <a:t>QA</a:t>
            </a:r>
          </a:p>
          <a:p>
            <a:r>
              <a:rPr lang="nl-NL" dirty="0" smtClean="0">
                <a:latin typeface="Bernard MT Condensed" panose="02050806060905020404" pitchFamily="18" charset="0"/>
              </a:rPr>
              <a:t>Development</a:t>
            </a: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426" y="108774"/>
            <a:ext cx="6352419" cy="317621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529114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Wie zijn de </a:t>
            </a:r>
            <a:r>
              <a:rPr lang="nl-NL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Grave Diggers</a:t>
            </a:r>
            <a:r>
              <a:rPr lang="nl-NL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?</a:t>
            </a:r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6749" y="1701800"/>
            <a:ext cx="8924926" cy="4462463"/>
          </a:xfrm>
        </p:spPr>
      </p:pic>
    </p:spTree>
    <p:extLst>
      <p:ext uri="{BB962C8B-B14F-4D97-AF65-F5344CB8AC3E}">
        <p14:creationId xmlns:p14="http://schemas.microsoft.com/office/powerpoint/2010/main" val="1484811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Afbeelding 3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426" y="108774"/>
            <a:ext cx="6352419" cy="3176210"/>
          </a:xfrm>
          <a:prstGeom prst="rect">
            <a:avLst/>
          </a:prstGeom>
          <a:noFill/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latin typeface="Bernard MT Condensed" panose="02050806060905020404" pitchFamily="18" charset="0"/>
              </a:rPr>
              <a:t>Status van de </a:t>
            </a:r>
            <a:r>
              <a:rPr lang="nl-NL" dirty="0" smtClean="0">
                <a:latin typeface="Bernard MT Condensed" panose="02050806060905020404" pitchFamily="18" charset="0"/>
              </a:rPr>
              <a:t>Game</a:t>
            </a:r>
            <a:endParaRPr lang="nl-NL" dirty="0">
              <a:latin typeface="Bernard MT Condensed" panose="02050806060905020404" pitchFamily="18" charset="0"/>
            </a:endParaRPr>
          </a:p>
        </p:txBody>
      </p:sp>
      <p:graphicFrame>
        <p:nvGraphicFramePr>
          <p:cNvPr id="5" name="Tijdelijke aanduiding voor inhoud 4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740244447"/>
              </p:ext>
            </p:extLst>
          </p:nvPr>
        </p:nvGraphicFramePr>
        <p:xfrm>
          <a:off x="3430116" y="1696879"/>
          <a:ext cx="5078412" cy="44656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412318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45000">
              <a:schemeClr val="bg2">
                <a:tint val="100000"/>
                <a:shade val="30000"/>
                <a:satMod val="100000"/>
              </a:schemeClr>
            </a:gs>
            <a:gs pos="97000">
              <a:schemeClr val="bg2">
                <a:shade val="60000"/>
                <a:satMod val="100000"/>
              </a:schemeClr>
            </a:gs>
          </a:gsLst>
          <a:lin ang="9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426" y="108774"/>
            <a:ext cx="6352419" cy="3176210"/>
          </a:xfrm>
          <a:prstGeom prst="rect">
            <a:avLst/>
          </a:prstGeom>
          <a:noFill/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25860" y="-171400"/>
            <a:ext cx="10360501" cy="1223963"/>
          </a:xfrm>
        </p:spPr>
        <p:txBody>
          <a:bodyPr/>
          <a:lstStyle/>
          <a:p>
            <a:r>
              <a:rPr lang="nl-NL" dirty="0" smtClean="0">
                <a:latin typeface="Bernard MT Condensed" panose="02050806060905020404" pitchFamily="18" charset="0"/>
              </a:rPr>
              <a:t>Groepsdynamiek</a:t>
            </a:r>
            <a:endParaRPr lang="nl-NL" dirty="0">
              <a:latin typeface="Bernard MT Condensed" panose="02050806060905020404" pitchFamily="18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1125860" y="1268760"/>
            <a:ext cx="5078677" cy="4465320"/>
          </a:xfrm>
        </p:spPr>
        <p:txBody>
          <a:bodyPr/>
          <a:lstStyle/>
          <a:p>
            <a:r>
              <a:rPr lang="nl-NL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ernard MT Condensed" panose="02050806060905020404" pitchFamily="18" charset="0"/>
              </a:rPr>
              <a:t>Wat ging er goed?</a:t>
            </a:r>
          </a:p>
          <a:p>
            <a:r>
              <a:rPr lang="nl-NL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ernard MT Condensed" panose="02050806060905020404" pitchFamily="18" charset="0"/>
              </a:rPr>
              <a:t>Wat is er misgegaan?</a:t>
            </a:r>
          </a:p>
          <a:p>
            <a:r>
              <a:rPr lang="nl-NL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ernard MT Condensed" panose="02050806060905020404" pitchFamily="18" charset="0"/>
              </a:rPr>
              <a:t>Hoe zijn deze problemen </a:t>
            </a:r>
            <a:r>
              <a:rPr lang="nl-NL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ernard MT Condensed" panose="02050806060905020404" pitchFamily="18" charset="0"/>
              </a:rPr>
              <a:t>behandeld?</a:t>
            </a:r>
          </a:p>
          <a:p>
            <a:r>
              <a:rPr lang="nl-NL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ernard MT Condensed" panose="02050806060905020404" pitchFamily="18" charset="0"/>
              </a:rPr>
              <a:t>Aanwezighiedcijfers</a:t>
            </a:r>
            <a:endParaRPr lang="nl-NL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ernard MT Condensed" panose="02050806060905020404" pitchFamily="18" charset="0"/>
            </a:endParaRPr>
          </a:p>
          <a:p>
            <a:endParaRPr lang="nl-NL" dirty="0" smtClean="0">
              <a:latin typeface="Bernard MT Condensed" panose="02050806060905020404" pitchFamily="18" charset="0"/>
            </a:endParaRPr>
          </a:p>
        </p:txBody>
      </p:sp>
      <p:graphicFrame>
        <p:nvGraphicFramePr>
          <p:cNvPr id="6" name="Tijdelijke aanduiding voor inhoud 5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490872071"/>
              </p:ext>
            </p:extLst>
          </p:nvPr>
        </p:nvGraphicFramePr>
        <p:xfrm>
          <a:off x="1380000" y="4149080"/>
          <a:ext cx="9649073" cy="2468880"/>
        </p:xfrm>
        <a:graphic>
          <a:graphicData uri="http://schemas.openxmlformats.org/drawingml/2006/table">
            <a:tbl>
              <a:tblPr firstRow="1" bandRow="1">
                <a:tableStyleId>{638B1855-1B75-4FBE-930C-398BA8C253C6}</a:tableStyleId>
              </a:tblPr>
              <a:tblGrid>
                <a:gridCol w="1378439"/>
                <a:gridCol w="1378439"/>
                <a:gridCol w="1378439"/>
                <a:gridCol w="1378439"/>
                <a:gridCol w="1489494"/>
                <a:gridCol w="1267384"/>
                <a:gridCol w="1378439"/>
              </a:tblGrid>
              <a:tr h="606936">
                <a:tc>
                  <a:txBody>
                    <a:bodyPr/>
                    <a:lstStyle/>
                    <a:p>
                      <a:r>
                        <a:rPr lang="nl-NL" b="0" dirty="0" err="1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Danial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b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Paco</a:t>
                      </a:r>
                    </a:p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b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Erwin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b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Harold</a:t>
                      </a:r>
                    </a:p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b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Sven</a:t>
                      </a:r>
                    </a:p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b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Patrick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b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Roos</a:t>
                      </a:r>
                    </a:p>
                    <a:p>
                      <a:endParaRPr lang="nl-NL" dirty="0"/>
                    </a:p>
                  </a:txBody>
                  <a:tcPr/>
                </a:tc>
              </a:tr>
              <a:tr h="863641">
                <a:tc>
                  <a:txBody>
                    <a:bodyPr/>
                    <a:lstStyle/>
                    <a:p>
                      <a:pPr marL="0" marR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b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Producer</a:t>
                      </a:r>
                    </a:p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Planning</a:t>
                      </a:r>
                    </a:p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baseline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Lead Art</a:t>
                      </a:r>
                      <a:endParaRPr lang="nl-NL" dirty="0" smtClean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Berlin Sans FB" panose="020E0602020502020306" pitchFamily="34" charset="0"/>
                      </a:endParaRPr>
                    </a:p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UX</a:t>
                      </a:r>
                    </a:p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Lead</a:t>
                      </a:r>
                      <a:r>
                        <a:rPr lang="nl-NL" baseline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 </a:t>
                      </a:r>
                      <a:r>
                        <a:rPr lang="nl-NL" baseline="0" dirty="0" err="1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Dev</a:t>
                      </a:r>
                      <a:endParaRPr lang="nl-NL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Berlin Sans FB" panose="020E0602020502020306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QA</a:t>
                      </a:r>
                    </a:p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Level</a:t>
                      </a:r>
                      <a:r>
                        <a:rPr lang="nl-NL" baseline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 </a:t>
                      </a:r>
                      <a:r>
                        <a:rPr lang="nl-NL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design</a:t>
                      </a:r>
                    </a:p>
                    <a:p>
                      <a:endParaRPr lang="nl-NL" dirty="0"/>
                    </a:p>
                  </a:txBody>
                  <a:tcPr/>
                </a:tc>
              </a:tr>
              <a:tr h="332170">
                <a:tc>
                  <a:txBody>
                    <a:bodyPr/>
                    <a:lstStyle/>
                    <a:p>
                      <a:r>
                        <a:rPr lang="nl-NL" dirty="0" smtClean="0"/>
                        <a:t>90,99%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89,85%</a:t>
                      </a:r>
                      <a:endParaRPr lang="nl-NL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98,47%</a:t>
                      </a:r>
                      <a:endParaRPr lang="nl-NL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90,14%</a:t>
                      </a:r>
                      <a:endParaRPr lang="nl-NL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98,64%</a:t>
                      </a:r>
                      <a:endParaRPr lang="nl-NL" dirty="0" smtClean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Berlin Sans FB" panose="020E0602020502020306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97,28%</a:t>
                      </a:r>
                      <a:endParaRPr lang="nl-NL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98,21%</a:t>
                      </a:r>
                      <a:endParaRPr lang="nl-NL" dirty="0" smtClean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41911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63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Afbeelding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426" y="108774"/>
            <a:ext cx="6352419" cy="3176210"/>
          </a:xfrm>
          <a:prstGeom prst="rect">
            <a:avLst/>
          </a:prstGeom>
          <a:noFill/>
        </p:spPr>
      </p:pic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>
                <a:latin typeface="Bernard MT Condensed" panose="02050806060905020404" pitchFamily="18" charset="0"/>
              </a:rPr>
              <a:t>Art</a:t>
            </a:r>
            <a:endParaRPr lang="nl-NL" dirty="0">
              <a:latin typeface="Bernard MT Condensed" panose="02050806060905020404" pitchFamily="18" charset="0"/>
            </a:endParaRPr>
          </a:p>
        </p:txBody>
      </p:sp>
      <p:sp>
        <p:nvSpPr>
          <p:cNvPr id="8" name="Tijdelijke aanduiding voor tekst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9" name="Tijdelijke aanduiding voor tekst 8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2" name="Tijdelijke aanduiding voor inhoud 1"/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789" y="2749012"/>
            <a:ext cx="3677025" cy="392350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" name="Tijdelijke aanduiding voor inhoud 2"/>
          <p:cNvPicPr>
            <a:picLocks noGrp="1" noChangeAspect="1"/>
          </p:cNvPicPr>
          <p:nvPr>
            <p:ph sz="quarter" idx="4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0236" y="2819400"/>
            <a:ext cx="3751707" cy="375913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8" name="Afbeelding 1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7261" y="2929881"/>
            <a:ext cx="3561707" cy="357031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9" name="Afbeelding 1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549" y="2806756"/>
            <a:ext cx="4108815" cy="392350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0" name="Afbeelding 1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2676" y="2929881"/>
            <a:ext cx="3261959" cy="3607959"/>
          </a:xfrm>
          <a:prstGeom prst="rect">
            <a:avLst/>
          </a:prstGeom>
        </p:spPr>
      </p:pic>
      <p:pic>
        <p:nvPicPr>
          <p:cNvPr id="21" name="Afbeelding 20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3679" y="2920493"/>
            <a:ext cx="3828816" cy="361485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5" name="Afbeelding 24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8872" y="2819400"/>
            <a:ext cx="3706422" cy="3783968"/>
          </a:xfrm>
          <a:prstGeom prst="rect">
            <a:avLst/>
          </a:prstGeom>
        </p:spPr>
      </p:pic>
      <p:pic>
        <p:nvPicPr>
          <p:cNvPr id="26" name="Afbeelding 25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813" y="2833797"/>
            <a:ext cx="4195341" cy="3779306"/>
          </a:xfrm>
          <a:prstGeom prst="rect">
            <a:avLst/>
          </a:prstGeom>
        </p:spPr>
      </p:pic>
      <p:pic>
        <p:nvPicPr>
          <p:cNvPr id="27" name="Afbeelding 26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7294" y="2815538"/>
            <a:ext cx="3792853" cy="3783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039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Afbeelding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426" y="108774"/>
            <a:ext cx="6352419" cy="3176210"/>
          </a:xfrm>
          <a:prstGeom prst="rect">
            <a:avLst/>
          </a:prstGeom>
          <a:noFill/>
        </p:spPr>
      </p:pic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AutoShape 2" descr="https://files.slack.com/files-tmb/T0L2DHCV9-F1NK8P2Q2-1877f76f5d/screenshot_720.pn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7868" y="476672"/>
            <a:ext cx="10451270" cy="586432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9" name="AutoShape 4" descr="https://files.slack.com/files-tmb/T0L2DHCV9-F1LLSMRS6-208747e828/20160627_190208_720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57844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68000">
              <a:srgbClr val="081023"/>
            </a:gs>
            <a:gs pos="0">
              <a:schemeClr val="bg2">
                <a:tint val="100000"/>
                <a:shade val="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426" y="108774"/>
            <a:ext cx="6352419" cy="3176210"/>
          </a:xfrm>
          <a:prstGeom prst="rect">
            <a:avLst/>
          </a:prstGeom>
          <a:noFill/>
        </p:spPr>
      </p:pic>
      <p:sp>
        <p:nvSpPr>
          <p:cNvPr id="2" name="Tekstvak 1"/>
          <p:cNvSpPr txBox="1"/>
          <p:nvPr/>
        </p:nvSpPr>
        <p:spPr>
          <a:xfrm>
            <a:off x="1625176" y="692696"/>
            <a:ext cx="91497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3600" dirty="0" smtClean="0">
                <a:latin typeface="Bernard MT Condensed" panose="02050806060905020404" pitchFamily="18" charset="0"/>
              </a:rPr>
              <a:t>Planning</a:t>
            </a:r>
            <a:endParaRPr lang="nl-NL" sz="2800" dirty="0"/>
          </a:p>
        </p:txBody>
      </p:sp>
      <p:sp>
        <p:nvSpPr>
          <p:cNvPr id="9" name="Tekstvak 8"/>
          <p:cNvSpPr txBox="1"/>
          <p:nvPr/>
        </p:nvSpPr>
        <p:spPr>
          <a:xfrm>
            <a:off x="1341884" y="2060848"/>
            <a:ext cx="6413452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accent1">
                  <a:lumMod val="75000"/>
                </a:schemeClr>
              </a:buClr>
            </a:pPr>
            <a:endParaRPr lang="nl-NL" sz="2800" dirty="0" smtClean="0">
              <a:ln w="0"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  <a:p>
            <a:pPr marL="457200" indent="-45720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nl-NL" sz="2800" dirty="0" smtClean="0">
                <a:ln w="0"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Lijst van geschrapte elementen.</a:t>
            </a:r>
          </a:p>
          <a:p>
            <a:pPr marL="457200" indent="-45720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nl-NL" sz="2800" dirty="0" smtClean="0">
                <a:ln w="0"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Lijst van ontwikkelde elementen.</a:t>
            </a:r>
          </a:p>
          <a:p>
            <a:pPr marL="457200" indent="-45720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nl-NL" sz="2800" dirty="0">
              <a:ln w="0"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  <a:p>
            <a:pPr marL="457200" indent="-45720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nl-NL" sz="2800" dirty="0" smtClean="0">
              <a:ln w="0"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  <a:p>
            <a:pPr marL="457200" indent="-45720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nl-NL" sz="2800" dirty="0">
              <a:ln w="0"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  <a:p>
            <a:pPr marL="457200" indent="-45720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nl-NL" sz="2800" dirty="0" smtClean="0">
              <a:ln w="0"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  <a:p>
            <a:pPr marL="457200" indent="-45720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nl-NL" sz="2800" dirty="0">
              <a:ln w="0"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  <a:p>
            <a:pPr marL="457200" indent="-45720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nl-NL" sz="2800" dirty="0" smtClean="0">
                <a:ln w="0"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https</a:t>
            </a:r>
            <a:r>
              <a:rPr lang="nl-NL" sz="2800" dirty="0">
                <a:ln w="0"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://trello.com/b/fkcZ3YcB/devfase</a:t>
            </a:r>
            <a:endParaRPr lang="nl-NL" sz="2800" dirty="0" smtClean="0">
              <a:ln w="0"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  <a:p>
            <a:pPr marL="457200" indent="-45720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nl-NL" sz="2800" dirty="0">
              <a:ln w="0"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  <a:p>
            <a:pPr marL="457200" indent="-45720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nl-NL" sz="2800" dirty="0">
              <a:ln w="0"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4977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3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426" y="108774"/>
            <a:ext cx="6352419" cy="3176210"/>
          </a:xfrm>
          <a:prstGeom prst="rect">
            <a:avLst/>
          </a:prstGeom>
          <a:noFill/>
        </p:spPr>
      </p:pic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1413892" y="-1323528"/>
            <a:ext cx="8938472" cy="2764335"/>
          </a:xfrm>
        </p:spPr>
        <p:txBody>
          <a:bodyPr/>
          <a:lstStyle/>
          <a:p>
            <a:r>
              <a:rPr lang="nl-NL" dirty="0" smtClean="0">
                <a:latin typeface="Bernard MT Condensed" panose="02050806060905020404" pitchFamily="18" charset="0"/>
              </a:rPr>
              <a:t>UX</a:t>
            </a:r>
            <a:endParaRPr lang="nl-NL" dirty="0">
              <a:latin typeface="Bernard MT Condensed" panose="02050806060905020404" pitchFamily="18" charset="0"/>
            </a:endParaRPr>
          </a:p>
        </p:txBody>
      </p:sp>
      <p:sp>
        <p:nvSpPr>
          <p:cNvPr id="2" name="Tijdelijke aanduiding voor tekst 1"/>
          <p:cNvSpPr>
            <a:spLocks noGrp="1"/>
          </p:cNvSpPr>
          <p:nvPr>
            <p:ph type="body" idx="1"/>
          </p:nvPr>
        </p:nvSpPr>
        <p:spPr>
          <a:xfrm>
            <a:off x="1269876" y="2780815"/>
            <a:ext cx="7069519" cy="1220933"/>
          </a:xfrm>
        </p:spPr>
        <p:txBody>
          <a:bodyPr>
            <a:normAutofit fontScale="77500" lnSpcReduction="20000"/>
          </a:bodyPr>
          <a:lstStyle/>
          <a:p>
            <a:r>
              <a:rPr lang="nl-NL" sz="32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Fun </a:t>
            </a:r>
            <a:r>
              <a:rPr lang="nl-NL" sz="3200" dirty="0" err="1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to</a:t>
            </a:r>
            <a:r>
              <a:rPr lang="nl-NL" sz="32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 </a:t>
            </a:r>
            <a:r>
              <a:rPr lang="nl-NL" sz="3200" dirty="0" err="1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play</a:t>
            </a:r>
            <a:r>
              <a:rPr lang="nl-NL" sz="32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 elementen.</a:t>
            </a:r>
          </a:p>
          <a:p>
            <a:endParaRPr lang="nl-NL" sz="3200" dirty="0" smtClean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  <a:p>
            <a:endParaRPr lang="nl-NL" sz="32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  <a:p>
            <a:r>
              <a:rPr lang="nl-NL" sz="32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Interactie </a:t>
            </a:r>
            <a:r>
              <a:rPr lang="nl-NL" sz="3200" dirty="0" err="1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hud</a:t>
            </a:r>
            <a:r>
              <a:rPr lang="nl-NL" sz="32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/</a:t>
            </a:r>
            <a:r>
              <a:rPr lang="nl-NL" sz="3200" dirty="0" err="1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popups</a:t>
            </a:r>
            <a:r>
              <a:rPr lang="nl-NL" sz="32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/</a:t>
            </a:r>
            <a:r>
              <a:rPr lang="nl-NL" sz="3200" dirty="0" err="1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turorial</a:t>
            </a:r>
            <a:r>
              <a:rPr lang="nl-NL" sz="32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 </a:t>
            </a:r>
            <a:r>
              <a:rPr lang="nl-NL" sz="3200" dirty="0" err="1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lvl</a:t>
            </a:r>
            <a:r>
              <a:rPr lang="nl-NL" sz="32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.</a:t>
            </a:r>
          </a:p>
          <a:p>
            <a:endParaRPr lang="nl-NL" sz="32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  <a:p>
            <a:endParaRPr lang="nl-NL" sz="32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9836" y="1916832"/>
            <a:ext cx="7727426" cy="432048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7710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ch_16x9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Tech_16x9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Tech_16x9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Tech_16x9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885D49CD-E250-49F2-832A-47F73F5814B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Presentatie met driedubbele circuitlijnen (breedbeeld)</Template>
  <TotalTime>0</TotalTime>
  <Words>113</Words>
  <Application>Microsoft Office PowerPoint</Application>
  <PresentationFormat>Custom</PresentationFormat>
  <Paragraphs>60</Paragraphs>
  <Slides>11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Tech_16x9</vt:lpstr>
      <vt:lpstr>PowerPoint Presentation</vt:lpstr>
      <vt:lpstr>Inhoudsopgave.</vt:lpstr>
      <vt:lpstr>Wie zijn de Grave Diggers?</vt:lpstr>
      <vt:lpstr>Status van de Game</vt:lpstr>
      <vt:lpstr>Groepsdynamiek</vt:lpstr>
      <vt:lpstr>Art</vt:lpstr>
      <vt:lpstr>PowerPoint Presentation</vt:lpstr>
      <vt:lpstr>PowerPoint Presentation</vt:lpstr>
      <vt:lpstr>UX</vt:lpstr>
      <vt:lpstr>QA</vt:lpstr>
      <vt:lpstr>Dev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2016-06-29T12:05:57Z</dcterms:created>
  <dcterms:modified xsi:type="dcterms:W3CDTF">2016-07-04T19:30:20Z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